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 autoCompressPictures="0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492" r:id="rId3"/>
    <p:sldId id="451" r:id="rId4"/>
    <p:sldId id="452" r:id="rId5"/>
    <p:sldId id="453" r:id="rId6"/>
    <p:sldId id="455" r:id="rId7"/>
    <p:sldId id="454" r:id="rId8"/>
    <p:sldId id="456" r:id="rId9"/>
    <p:sldId id="457" r:id="rId10"/>
    <p:sldId id="403" r:id="rId11"/>
    <p:sldId id="460" r:id="rId12"/>
    <p:sldId id="462" r:id="rId13"/>
    <p:sldId id="463" r:id="rId14"/>
    <p:sldId id="464" r:id="rId15"/>
    <p:sldId id="479" r:id="rId16"/>
    <p:sldId id="481" r:id="rId17"/>
    <p:sldId id="480" r:id="rId18"/>
    <p:sldId id="468" r:id="rId19"/>
    <p:sldId id="469" r:id="rId20"/>
    <p:sldId id="470" r:id="rId21"/>
    <p:sldId id="471" r:id="rId22"/>
    <p:sldId id="472" r:id="rId23"/>
    <p:sldId id="473" r:id="rId24"/>
    <p:sldId id="432" r:id="rId25"/>
    <p:sldId id="476" r:id="rId26"/>
    <p:sldId id="477" r:id="rId27"/>
    <p:sldId id="396" r:id="rId28"/>
    <p:sldId id="397" r:id="rId29"/>
    <p:sldId id="398" r:id="rId30"/>
    <p:sldId id="434" r:id="rId31"/>
    <p:sldId id="389" r:id="rId32"/>
    <p:sldId id="484" r:id="rId33"/>
    <p:sldId id="435" r:id="rId34"/>
    <p:sldId id="491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59" autoAdjust="0"/>
    <p:restoredTop sz="88682" autoAdjust="0"/>
  </p:normalViewPr>
  <p:slideViewPr>
    <p:cSldViewPr snapToGrid="0">
      <p:cViewPr varScale="1">
        <p:scale>
          <a:sx n="89" d="100"/>
          <a:sy n="89" d="100"/>
        </p:scale>
        <p:origin x="119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568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040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018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760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950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154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421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156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373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9634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56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360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5206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350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674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www.ft.com</a:t>
            </a:r>
            <a:r>
              <a:rPr lang="en-US" dirty="0"/>
              <a:t>/content/2ca4262e-8c1e-11e8-bf9e-8771d5404543</a:t>
            </a:r>
          </a:p>
          <a:p>
            <a:r>
              <a:rPr lang="en-US" dirty="0"/>
              <a:t>Quote from Barfield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173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www.ft.com</a:t>
            </a:r>
            <a:r>
              <a:rPr lang="en-US" dirty="0"/>
              <a:t>/content/2ca4262e-8c1e-11e8-bf9e-8771d5404543</a:t>
            </a:r>
          </a:p>
          <a:p>
            <a:r>
              <a:rPr lang="en-US" dirty="0"/>
              <a:t>Quote from Barfield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00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www.ft.com</a:t>
            </a:r>
            <a:r>
              <a:rPr lang="en-US" dirty="0"/>
              <a:t>/content/2ca4262e-8c1e-11e8-bf9e-8771d5404543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415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85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818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432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781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946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692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820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15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Outlook Conference:  Trump Trade Timeline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Outlook Conference:  Trump Trade Timeline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Outlook Conference:  Trump Trade Timeline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Outlook Conference:  Trump Trade Timeline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Outlook Conference:  Trump Trade Timeline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Outlook Conference:  Trump Trade Timeline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Outlook Conference:  Trump Trade Timeline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Outlook Conference:  Trump Trade Timeline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Outlook Conference:  Trump Trade Timeline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Outlook Conference:  Trump Trade Timeline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Outlook Conference:  Trump Trade Timeline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Outlook Conference:  Trump Trade Timeline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r>
              <a:rPr lang="en-US"/>
              <a:t>Outlook Conference:  Trump Trade Timeline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51933" y="3657600"/>
            <a:ext cx="7772400" cy="2404534"/>
          </a:xfrm>
        </p:spPr>
        <p:txBody>
          <a:bodyPr/>
          <a:lstStyle/>
          <a:p>
            <a:pPr eaLnBrk="1" hangingPunct="1"/>
            <a:r>
              <a:rPr lang="en-US" sz="4000" dirty="0">
                <a:ea typeface="ＭＳ Ｐゴシック" pitchFamily="-109" charset="-128"/>
                <a:cs typeface="ＭＳ Ｐゴシック" pitchFamily="-109" charset="-128"/>
              </a:rPr>
              <a:t>For presentation to</a:t>
            </a:r>
            <a:br>
              <a:rPr lang="en-US" sz="40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4000" dirty="0">
                <a:ea typeface="ＭＳ Ｐゴシック" pitchFamily="-109" charset="-128"/>
                <a:cs typeface="ＭＳ Ｐゴシック" pitchFamily="-109" charset="-128"/>
              </a:rPr>
              <a:t>Economic Outlook Conference</a:t>
            </a:r>
            <a:br>
              <a:rPr lang="en-US" sz="40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4000" dirty="0">
                <a:ea typeface="ＭＳ Ｐゴシック" pitchFamily="-109" charset="-128"/>
                <a:cs typeface="ＭＳ Ｐゴシック" pitchFamily="-109" charset="-128"/>
              </a:rPr>
              <a:t>November 15, 2018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0066" y="7112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Trump Trade Timeline</a:t>
            </a:r>
            <a:endParaRPr lang="en-US" sz="4800" dirty="0"/>
          </a:p>
          <a:p>
            <a:pPr eaLnBrk="1" hangingPunct="1"/>
            <a:endParaRPr lang="en-US" sz="5400" dirty="0">
              <a:ea typeface="ＭＳ Ｐゴシック" pitchFamily="-109" charset="-128"/>
              <a:cs typeface="ＭＳ Ｐゴシック" pitchFamily="-109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WTO permits tariffs on imports that cause serious injury</a:t>
            </a:r>
          </a:p>
          <a:p>
            <a:r>
              <a:rPr lang="en-US" dirty="0"/>
              <a:t>Trump used the following:</a:t>
            </a:r>
          </a:p>
          <a:p>
            <a:pPr lvl="1"/>
            <a:r>
              <a:rPr lang="en-US" dirty="0"/>
              <a:t>30% on solar panels</a:t>
            </a:r>
          </a:p>
          <a:p>
            <a:pPr lvl="1"/>
            <a:r>
              <a:rPr lang="en-US" dirty="0"/>
              <a:t>50% on washing machines</a:t>
            </a:r>
          </a:p>
          <a:p>
            <a:pPr marL="457200" lvl="1" indent="0">
              <a:buNone/>
            </a:pPr>
            <a:r>
              <a:rPr lang="en-US" dirty="0"/>
              <a:t>	(both declining over 3 or 4 years)</a:t>
            </a:r>
          </a:p>
          <a:p>
            <a:r>
              <a:rPr lang="en-US" dirty="0"/>
              <a:t>Both were on exports of all countries</a:t>
            </a:r>
          </a:p>
          <a:p>
            <a:pPr lvl="1"/>
            <a:r>
              <a:rPr lang="en-US" dirty="0"/>
              <a:t>Reason:  previous China-only tariffs had been evaded by moving production elsewhere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3713891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recommendation came through normal channels from US ITC</a:t>
            </a:r>
          </a:p>
          <a:p>
            <a:pPr lvl="1"/>
            <a:r>
              <a:rPr lang="en-US" dirty="0"/>
              <a:t>Law has been on the books for years, but was last used in 2002 by GW Bush  </a:t>
            </a:r>
          </a:p>
          <a:p>
            <a:pPr lvl="1"/>
            <a:r>
              <a:rPr lang="en-US" dirty="0"/>
              <a:t>See Schlesinger &amp; </a:t>
            </a:r>
            <a:r>
              <a:rPr lang="en-US" dirty="0" err="1"/>
              <a:t>Ailworth</a:t>
            </a:r>
            <a:r>
              <a:rPr lang="en-US" dirty="0"/>
              <a:t> (</a:t>
            </a:r>
            <a:r>
              <a:rPr lang="en-US" i="1" dirty="0"/>
              <a:t>WSJ</a:t>
            </a:r>
            <a:r>
              <a:rPr lang="en-US" dirty="0"/>
              <a:t>)</a:t>
            </a:r>
          </a:p>
          <a:p>
            <a:r>
              <a:rPr lang="en-US" dirty="0"/>
              <a:t>President could have chosen not to use the recommended tariffs</a:t>
            </a:r>
          </a:p>
          <a:p>
            <a:r>
              <a:rPr lang="en-US" dirty="0"/>
              <a:t>Many thought the solar panel tariffs would cost more jobs than it saved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1177624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Outlook Conference:  Trump Trade Timeline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May 18, 2017:  NAFTA Renegotiation Begins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Oct 5, 2017:  Talks to amend KORUS begin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22, 2018:  Safeguard tariffs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Mar 1, 2018:  Announces tariffs on steel and aluminum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25% on steel, 10% on aluminum based on national security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Announced for all countries, some later postponed or exempted </a:t>
            </a: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04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Trump used Section 232 of US trade law to levy tariffs on imports of these metals, based on national security</a:t>
            </a:r>
          </a:p>
          <a:p>
            <a:pPr lvl="1"/>
            <a:r>
              <a:rPr lang="en-US" sz="2400" dirty="0"/>
              <a:t>“Economic security is national security” (Trump Dec 18, 2017)</a:t>
            </a:r>
          </a:p>
          <a:p>
            <a:pPr lvl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25% on steel, 10% on aluminum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Mar 23:  Tariffs start with some exemptions</a:t>
            </a:r>
          </a:p>
          <a:p>
            <a:pPr lvl="2"/>
            <a:r>
              <a:rPr lang="en-US" sz="2000" dirty="0">
                <a:ea typeface="ＭＳ Ｐゴシック" pitchFamily="-109" charset="-128"/>
              </a:rPr>
              <a:t>EU, Canada, Mexico, S Korea exempted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Mar 28:  Korea exemption made permanent in return for a quota cutting its exports to ~80% of 2017 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Jun 1:  Tariffs extended to EU, Canada, Mexico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1025750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Responses to metals tariffs</a:t>
            </a:r>
          </a:p>
          <a:p>
            <a:pPr lvl="1"/>
            <a:r>
              <a:rPr lang="en-US" sz="2400" dirty="0"/>
              <a:t>Retaliation</a:t>
            </a:r>
          </a:p>
          <a:p>
            <a:pPr lvl="2"/>
            <a:r>
              <a:rPr lang="en-US" sz="1800" dirty="0">
                <a:ea typeface="ＭＳ Ｐゴシック" pitchFamily="-109" charset="-128"/>
              </a:rPr>
              <a:t>Apr 2:  China imposes retaliatory tariffs on $2.4 billion of US exports</a:t>
            </a:r>
          </a:p>
          <a:p>
            <a:pPr lvl="2"/>
            <a:r>
              <a:rPr lang="en-US" sz="1800" dirty="0">
                <a:ea typeface="ＭＳ Ｐゴシック" pitchFamily="-109" charset="-128"/>
              </a:rPr>
              <a:t>Jun 22:  EU imposes retaliatory tariffs on $3.2 billion of US exports</a:t>
            </a:r>
          </a:p>
          <a:p>
            <a:pPr lvl="2"/>
            <a:r>
              <a:rPr lang="en-US" sz="1800" dirty="0">
                <a:ea typeface="ＭＳ Ｐゴシック" pitchFamily="-109" charset="-128"/>
              </a:rPr>
              <a:t>Jul 1:  Canada imposes retaliatory tariffs on $12.8 billion of US exports</a:t>
            </a:r>
          </a:p>
          <a:p>
            <a:pPr lvl="1"/>
            <a:r>
              <a:rPr lang="en-US" sz="2400" dirty="0"/>
              <a:t>WTO disputes</a:t>
            </a:r>
          </a:p>
          <a:p>
            <a:pPr lvl="2" eaLnBrk="1" fontAlgn="t" hangingPunct="1"/>
            <a:r>
              <a:rPr lang="en-US" sz="1800" dirty="0"/>
              <a:t>May-Aug:  Complaints filed </a:t>
            </a:r>
            <a:r>
              <a:rPr lang="en-US" sz="1800" u="sng" dirty="0"/>
              <a:t>against</a:t>
            </a:r>
            <a:r>
              <a:rPr lang="en-US" sz="1800" dirty="0"/>
              <a:t> US by Canada, China, EU, India, Mexico, Norway, Russia, Switzerland, Turkey</a:t>
            </a:r>
          </a:p>
          <a:p>
            <a:pPr lvl="2" eaLnBrk="1" fontAlgn="t" hangingPunct="1"/>
            <a:r>
              <a:rPr lang="en-US" sz="1800" dirty="0"/>
              <a:t>Jul:  Complaints filed </a:t>
            </a:r>
            <a:r>
              <a:rPr lang="en-US" sz="1800" u="sng" dirty="0"/>
              <a:t>by</a:t>
            </a:r>
            <a:r>
              <a:rPr lang="en-US" sz="1800" dirty="0"/>
              <a:t> US against Canada, China, EU, Mexico, Russia, Turkey for their retaliation</a:t>
            </a:r>
          </a:p>
          <a:p>
            <a:pPr marL="0" indent="0" eaLnBrk="1" fontAlgn="t" hangingPunct="1">
              <a:buNone/>
            </a:pPr>
            <a:endParaRPr lang="en-US" sz="20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231798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Cars</a:t>
            </a:r>
          </a:p>
          <a:p>
            <a:pPr lvl="1"/>
            <a:r>
              <a:rPr lang="en-US" sz="2400" dirty="0"/>
              <a:t>In May 2018, the Commerce Department initiated another national security investigation:  on imported cars</a:t>
            </a:r>
          </a:p>
          <a:p>
            <a:pPr lvl="1"/>
            <a:r>
              <a:rPr lang="en-US" sz="2400" dirty="0"/>
              <a:t>Trump said he’s considering a 25% tariff on cars</a:t>
            </a:r>
          </a:p>
          <a:p>
            <a:pPr marL="0" indent="0" eaLnBrk="1" fontAlgn="t" hangingPunct="1">
              <a:buNone/>
            </a:pPr>
            <a:endParaRPr lang="en-US" sz="20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25654131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800" dirty="0"/>
              <a:t>Truce</a:t>
            </a:r>
          </a:p>
          <a:p>
            <a:pPr lvl="1"/>
            <a:r>
              <a:rPr lang="en-US" sz="2400" dirty="0"/>
              <a:t>Jul 25:  Trump met with EU’s Juncker, President of the European Commission  (See Ward)</a:t>
            </a:r>
          </a:p>
          <a:p>
            <a:pPr lvl="1"/>
            <a:r>
              <a:rPr lang="en-US" sz="2400" dirty="0"/>
              <a:t>Agreed a “truce”:  US-EU talks to lower tariffs</a:t>
            </a:r>
          </a:p>
          <a:p>
            <a:pPr lvl="2"/>
            <a:r>
              <a:rPr lang="en-US" sz="2000" dirty="0"/>
              <a:t>No more tariffs while talks are underway</a:t>
            </a:r>
          </a:p>
          <a:p>
            <a:pPr lvl="2"/>
            <a:r>
              <a:rPr lang="en-US" sz="2000" dirty="0"/>
              <a:t>EU will buy more soybeans and gas from US</a:t>
            </a:r>
          </a:p>
          <a:p>
            <a:pPr lvl="1"/>
            <a:r>
              <a:rPr lang="en-US" sz="2400" dirty="0"/>
              <a:t>Aug 30:  EU offered to cut auto tariffs to zero if US would do the same.  </a:t>
            </a:r>
          </a:p>
          <a:p>
            <a:pPr lvl="2"/>
            <a:r>
              <a:rPr lang="en-US" sz="2000" dirty="0"/>
              <a:t>Trump’s response: </a:t>
            </a:r>
          </a:p>
          <a:p>
            <a:pPr lvl="3"/>
            <a:r>
              <a:rPr lang="en-US" sz="1600" dirty="0"/>
              <a:t>“It’s not good enough.” </a:t>
            </a:r>
          </a:p>
          <a:p>
            <a:pPr lvl="3"/>
            <a:r>
              <a:rPr lang="en-US" sz="1600" dirty="0"/>
              <a:t>“Their consumer habits are to buy their cars, not to buy our cars.”</a:t>
            </a:r>
          </a:p>
          <a:p>
            <a:pPr lvl="2"/>
            <a:endParaRPr lang="en-US" sz="2000" dirty="0"/>
          </a:p>
          <a:p>
            <a:pPr lvl="1"/>
            <a:endParaRPr lang="en-US" sz="2400" dirty="0"/>
          </a:p>
          <a:p>
            <a:pPr marL="0" indent="0" eaLnBrk="1" fontAlgn="t" hangingPunct="1">
              <a:buNone/>
            </a:pPr>
            <a:endParaRPr lang="en-US" sz="20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497119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Turkey</a:t>
            </a:r>
          </a:p>
          <a:p>
            <a:pPr lvl="1"/>
            <a:r>
              <a:rPr lang="en-US" sz="2400" dirty="0"/>
              <a:t>On Aug 10, Trump doubled the tariffs on Turkey’s exports of steel and aluminum</a:t>
            </a:r>
          </a:p>
          <a:p>
            <a:pPr lvl="1"/>
            <a:r>
              <a:rPr lang="en-US" sz="2400" dirty="0"/>
              <a:t>Reason:  </a:t>
            </a:r>
          </a:p>
          <a:p>
            <a:pPr lvl="2"/>
            <a:r>
              <a:rPr lang="en-US" sz="2000" dirty="0"/>
              <a:t>Turkey’s currency had dropped by about 50%</a:t>
            </a:r>
          </a:p>
          <a:p>
            <a:pPr lvl="2"/>
            <a:r>
              <a:rPr lang="en-US" sz="2000" dirty="0"/>
              <a:t>This undermined the effect of the US tariffs</a:t>
            </a:r>
          </a:p>
          <a:p>
            <a:pPr marL="0" indent="0" eaLnBrk="1" fontAlgn="t" hangingPunct="1">
              <a:buNone/>
            </a:pPr>
            <a:endParaRPr lang="en-US" sz="20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1261103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Concerns about China’s IP practices pre-existed Trump</a:t>
            </a:r>
          </a:p>
          <a:p>
            <a:pPr lvl="1"/>
            <a:r>
              <a:rPr lang="en-US" sz="2000" dirty="0"/>
              <a:t>Theft of technology secrets</a:t>
            </a:r>
          </a:p>
          <a:p>
            <a:pPr lvl="1"/>
            <a:r>
              <a:rPr lang="en-US" sz="2000" dirty="0"/>
              <a:t>Forcing foreign investors in China into joint ventures and sharing technology</a:t>
            </a:r>
          </a:p>
          <a:p>
            <a:r>
              <a:rPr lang="en-US" sz="2400" dirty="0"/>
              <a:t>Prior to Trump, complaints had been voiced by US and EU, but nothing had been done</a:t>
            </a:r>
          </a:p>
          <a:p>
            <a:r>
              <a:rPr lang="en-US" sz="2400" dirty="0"/>
              <a:t>US initiated investigation under Section 301 of US trade law (unfair trade practices)</a:t>
            </a:r>
          </a:p>
          <a:p>
            <a:pPr lvl="1"/>
            <a:r>
              <a:rPr lang="en-US" sz="2000" dirty="0"/>
              <a:t>Aug 18, 2017:  Investigation initiated</a:t>
            </a:r>
          </a:p>
          <a:p>
            <a:pPr lvl="1"/>
            <a:r>
              <a:rPr lang="en-US" sz="2000" dirty="0"/>
              <a:t>Mar 22, 2018:  Report finds unfair trade and recommends tariffs</a:t>
            </a:r>
          </a:p>
          <a:p>
            <a:r>
              <a:rPr lang="en-US" sz="2400" dirty="0"/>
              <a:t>Since then, Trump has announced and then implemented multiple rounds of tariffs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12622040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Outlook Conference:  Trump Trade Timeline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22, 2018:  Safeguard tariffs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Mar 1, 2018:  Announces tariffs on steel and aluminum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Jul 6, 2018:  First tariffs on China , $34 billion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Aug 23, 2018:  Second tariffs on China, $16 billion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Sep 24, 2018:  Third tariffs on China, $200 billion</a:t>
            </a:r>
          </a:p>
          <a:p>
            <a:pPr eaLnBrk="1" hangingPunct="1"/>
            <a:endParaRPr lang="en-US" sz="24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87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Trump’s Trade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Trump objects to</a:t>
            </a:r>
          </a:p>
          <a:p>
            <a:pPr lvl="1"/>
            <a:r>
              <a:rPr lang="en-US" sz="2400" dirty="0"/>
              <a:t>US trade deficits (bilateral and multilateral)</a:t>
            </a:r>
          </a:p>
          <a:p>
            <a:pPr lvl="1"/>
            <a:r>
              <a:rPr lang="en-US" sz="2400" dirty="0"/>
              <a:t>Loss of US manufacturing due to trade</a:t>
            </a:r>
          </a:p>
          <a:p>
            <a:pPr lvl="1"/>
            <a:r>
              <a:rPr lang="en-US" sz="2400" dirty="0"/>
              <a:t>Other country’s trade barriers</a:t>
            </a:r>
          </a:p>
          <a:p>
            <a:pPr lvl="1"/>
            <a:r>
              <a:rPr lang="en-US" sz="2400" dirty="0"/>
              <a:t>Other country’s (esp. China’s) unfair practices</a:t>
            </a:r>
          </a:p>
          <a:p>
            <a:r>
              <a:rPr lang="en-US" sz="2800" dirty="0"/>
              <a:t>His strategy seems to be</a:t>
            </a:r>
          </a:p>
          <a:p>
            <a:pPr lvl="1"/>
            <a:r>
              <a:rPr lang="en-US" sz="2400" dirty="0"/>
              <a:t>Threaten and then use tariffs to hurt others</a:t>
            </a:r>
          </a:p>
          <a:p>
            <a:pPr lvl="1"/>
            <a:r>
              <a:rPr lang="en-US" sz="2400" dirty="0"/>
              <a:t>Get them to negotiate changed behavior</a:t>
            </a:r>
          </a:p>
          <a:p>
            <a:r>
              <a:rPr lang="en-US" sz="2800" dirty="0"/>
              <a:t>The following records his actions so far</a:t>
            </a:r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28095892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This is a “Trade War”:  Tariffs and retaliation</a:t>
            </a:r>
          </a:p>
          <a:p>
            <a:pPr lvl="1"/>
            <a:r>
              <a:rPr lang="en-US" sz="2000" dirty="0"/>
              <a:t>US tariffs on $34 billion Jul 6 were matched that day by China tariffs on $34 billion of US exports</a:t>
            </a:r>
          </a:p>
          <a:p>
            <a:pPr lvl="1"/>
            <a:r>
              <a:rPr lang="en-US" sz="2000" dirty="0"/>
              <a:t>US tariffs on $16 billion Aug 23 were matched that day by China tariffs on $16 billion of US exports</a:t>
            </a:r>
          </a:p>
          <a:p>
            <a:pPr lvl="1"/>
            <a:r>
              <a:rPr lang="en-US" sz="2000" dirty="0"/>
              <a:t>US tariffs on $200 billion Sep 24 were less-than-matched by China on $60 billion of US exports</a:t>
            </a:r>
          </a:p>
          <a:p>
            <a:pPr lvl="1"/>
            <a:r>
              <a:rPr lang="en-US" sz="2000" dirty="0"/>
              <a:t>Trump has said he’ll use tariffs on still more ($267 billion), approaching </a:t>
            </a:r>
            <a:r>
              <a:rPr lang="en-US" sz="2000" u="sng" dirty="0"/>
              <a:t>all</a:t>
            </a:r>
            <a:r>
              <a:rPr lang="en-US" sz="2000" dirty="0"/>
              <a:t> of China’s exports to US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42124345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What’s the point?</a:t>
            </a:r>
          </a:p>
          <a:p>
            <a:pPr lvl="1"/>
            <a:r>
              <a:rPr lang="en-US" sz="2400" dirty="0"/>
              <a:t>To get China to stop its IP practices?</a:t>
            </a:r>
          </a:p>
          <a:p>
            <a:pPr lvl="2"/>
            <a:r>
              <a:rPr lang="en-US" sz="2000" dirty="0"/>
              <a:t>If so, then there need to be talks</a:t>
            </a:r>
          </a:p>
          <a:p>
            <a:pPr lvl="2"/>
            <a:r>
              <a:rPr lang="en-US" sz="2000" dirty="0"/>
              <a:t>These would be more effective if done by US along with others, such as EU and Japan</a:t>
            </a:r>
          </a:p>
          <a:p>
            <a:pPr lvl="2"/>
            <a:r>
              <a:rPr lang="en-US" sz="2000" dirty="0"/>
              <a:t>If China were to promise change (they have), would we (Trump?) believe them?</a:t>
            </a:r>
          </a:p>
          <a:p>
            <a:pPr lvl="2"/>
            <a:r>
              <a:rPr lang="en-US" sz="2000" dirty="0"/>
              <a:t>Xi and Trump will meet at G20  that starts Nov 30 in Buenos Aires 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38381599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What’s the point?</a:t>
            </a:r>
          </a:p>
          <a:p>
            <a:pPr lvl="1"/>
            <a:r>
              <a:rPr lang="en-US" sz="2400" dirty="0"/>
              <a:t>To reduce the US bilateral trade deficit with China?</a:t>
            </a:r>
          </a:p>
          <a:p>
            <a:pPr lvl="2"/>
            <a:r>
              <a:rPr lang="en-US" sz="2000" dirty="0"/>
              <a:t>This could work, if US shifts its imports from China to other countries</a:t>
            </a:r>
          </a:p>
          <a:p>
            <a:pPr lvl="2"/>
            <a:r>
              <a:rPr lang="en-US" sz="2000" dirty="0"/>
              <a:t>It would not reduce the overall US trade deficit</a:t>
            </a:r>
          </a:p>
          <a:p>
            <a:pPr lvl="2"/>
            <a:r>
              <a:rPr lang="en-US" sz="2000" dirty="0"/>
              <a:t>And it would be very costly for US consumer and producer welfare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20101211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What’s the point?</a:t>
            </a:r>
          </a:p>
          <a:p>
            <a:pPr lvl="1"/>
            <a:r>
              <a:rPr lang="en-US" sz="2400" dirty="0"/>
              <a:t>To stop China’s rise as an economy and as a world power?</a:t>
            </a:r>
          </a:p>
          <a:p>
            <a:pPr lvl="2"/>
            <a:r>
              <a:rPr lang="en-US" sz="2000" dirty="0"/>
              <a:t>That’s what some in China believe</a:t>
            </a:r>
          </a:p>
          <a:p>
            <a:pPr lvl="2"/>
            <a:r>
              <a:rPr lang="en-US" sz="2000" dirty="0"/>
              <a:t>There are some signs now that China’s economy is suffering</a:t>
            </a:r>
          </a:p>
          <a:p>
            <a:pPr lvl="3"/>
            <a:r>
              <a:rPr lang="en-US" sz="1800" dirty="0"/>
              <a:t>Mitchell (</a:t>
            </a:r>
            <a:r>
              <a:rPr lang="en-US" sz="1800" i="1" dirty="0"/>
              <a:t>Financial Times)</a:t>
            </a:r>
            <a:r>
              <a:rPr lang="en-US" sz="1800" dirty="0"/>
              <a:t> says China’s currency and stock markets are suffering</a:t>
            </a:r>
          </a:p>
          <a:p>
            <a:pPr lvl="3"/>
            <a:r>
              <a:rPr lang="en-US" sz="1800" dirty="0"/>
              <a:t>More recent news mentions need for monetary and fiscal expansion to offset the harm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631708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 War – Who Wins?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will “win” the trade war?</a:t>
            </a:r>
          </a:p>
          <a:p>
            <a:pPr lvl="1"/>
            <a:r>
              <a:rPr lang="en-US" dirty="0"/>
              <a:t>Nobody!  Everybody loses from tariffs</a:t>
            </a:r>
          </a:p>
          <a:p>
            <a:pPr lvl="1"/>
            <a:r>
              <a:rPr lang="en-US" dirty="0"/>
              <a:t>Trump sees it as “easy to win” because he measures success from trade deficit:  </a:t>
            </a:r>
          </a:p>
          <a:p>
            <a:pPr lvl="2"/>
            <a:r>
              <a:rPr lang="en-US" dirty="0"/>
              <a:t>If that falls, we win.  </a:t>
            </a:r>
          </a:p>
          <a:p>
            <a:pPr lvl="2"/>
            <a:r>
              <a:rPr lang="en-US" dirty="0"/>
              <a:t>It won’t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1880135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Outlook Conference:  Trump Trade Timeline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Jul 6, 2018:  First tariffs on China</a:t>
            </a: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, $34 billion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Aug 23, 2018:  Second tariffs on China, $16 billion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Sep 24, 2018:  Third tariffs on China, $200 billion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Sep 24, 2018:  Amended KORUS signed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Raises Korea quota for US-certified cars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Extends years of US 25% tariff on light trucks</a:t>
            </a:r>
          </a:p>
          <a:p>
            <a:pPr eaLnBrk="1" hangingPunct="1"/>
            <a:endParaRPr lang="en-US" sz="24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207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Outlook Conference:  Trump Trade Timeline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Aug 23, 2018:  Second tariffs on China, $16 billion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Sep 24, 2018:  Third tariffs on China, $200 billion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Sep 24, 2018:  Amended KORUS signed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Sep 30, 2018:  USMCA agreed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NAFTA renegotiation had completed earlier with Mexico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Now Canada signed on, and name changed to USMCA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USMCA:  U.S.-Mexico-Canada Trade Agreement</a:t>
            </a:r>
          </a:p>
          <a:p>
            <a:pPr eaLnBrk="1" hangingPunct="1"/>
            <a:endParaRPr lang="en-US" sz="2400" dirty="0"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endParaRPr lang="en-US" sz="24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314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NAFTA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it?</a:t>
            </a:r>
          </a:p>
          <a:p>
            <a:pPr lvl="1"/>
            <a:r>
              <a:rPr lang="en-US" dirty="0"/>
              <a:t>North American Free Trade Agreement</a:t>
            </a:r>
          </a:p>
          <a:p>
            <a:pPr lvl="1"/>
            <a:r>
              <a:rPr lang="en-US" dirty="0"/>
              <a:t>Does many things but most important:  </a:t>
            </a:r>
          </a:p>
          <a:p>
            <a:pPr lvl="2"/>
            <a:r>
              <a:rPr lang="en-US" dirty="0"/>
              <a:t>Zero tariffs on most trade between US, Canada, and Mexico</a:t>
            </a:r>
          </a:p>
          <a:p>
            <a:pPr lvl="2"/>
            <a:r>
              <a:rPr lang="en-US" dirty="0"/>
              <a:t>Rules of Origin (ROOs) to qualify for zero tariffs</a:t>
            </a:r>
          </a:p>
          <a:p>
            <a:pPr lvl="1"/>
            <a:r>
              <a:rPr lang="en-US" dirty="0"/>
              <a:t>History</a:t>
            </a:r>
          </a:p>
          <a:p>
            <a:pPr lvl="2"/>
            <a:r>
              <a:rPr lang="en-US" dirty="0"/>
              <a:t>Negotiated under George H. W. Bush 1992</a:t>
            </a:r>
          </a:p>
          <a:p>
            <a:pPr lvl="2"/>
            <a:r>
              <a:rPr lang="en-US" dirty="0"/>
              <a:t>Enacted under Bill Clinton, took effect 1994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38983312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NAFTA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NAFTA’s Effects</a:t>
            </a:r>
          </a:p>
          <a:p>
            <a:pPr lvl="1"/>
            <a:r>
              <a:rPr lang="en-US" dirty="0"/>
              <a:t>Huge expansion of trade in North America</a:t>
            </a:r>
          </a:p>
          <a:p>
            <a:pPr lvl="2"/>
            <a:r>
              <a:rPr lang="en-US" dirty="0"/>
              <a:t>Resulting gains from trade</a:t>
            </a:r>
          </a:p>
          <a:p>
            <a:pPr lvl="1"/>
            <a:r>
              <a:rPr lang="en-US" dirty="0"/>
              <a:t>Growth of supply chains in manufacturing</a:t>
            </a:r>
          </a:p>
          <a:p>
            <a:pPr lvl="1"/>
            <a:r>
              <a:rPr lang="en-US" dirty="0"/>
              <a:t>Some US loss of jobs to Mexico</a:t>
            </a:r>
          </a:p>
          <a:p>
            <a:pPr lvl="1"/>
            <a:r>
              <a:rPr lang="en-US" dirty="0"/>
              <a:t>Bad reputation among</a:t>
            </a:r>
          </a:p>
          <a:p>
            <a:pPr lvl="2"/>
            <a:r>
              <a:rPr lang="en-US" dirty="0"/>
              <a:t>US labor unions</a:t>
            </a:r>
          </a:p>
          <a:p>
            <a:pPr lvl="2"/>
            <a:r>
              <a:rPr lang="en-US" dirty="0"/>
              <a:t>Some politicians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26374468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NAFTA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NAFTA and Donald Trump</a:t>
            </a:r>
          </a:p>
          <a:p>
            <a:pPr lvl="1"/>
            <a:r>
              <a:rPr lang="en-US" dirty="0"/>
              <a:t>Trump opposed it even in 1993</a:t>
            </a:r>
          </a:p>
          <a:p>
            <a:pPr lvl="2"/>
            <a:r>
              <a:rPr lang="en-US" dirty="0"/>
              <a:t>“The Mexicans want it, and that doesn't sound good to me.”</a:t>
            </a:r>
          </a:p>
          <a:p>
            <a:pPr lvl="1"/>
            <a:r>
              <a:rPr lang="en-US" dirty="0"/>
              <a:t>As candidate, called it “The single worst trade deal ever approved in this country” </a:t>
            </a:r>
          </a:p>
          <a:p>
            <a:pPr lvl="1"/>
            <a:r>
              <a:rPr lang="en-US" dirty="0"/>
              <a:t>After he became President</a:t>
            </a:r>
          </a:p>
          <a:p>
            <a:pPr lvl="2"/>
            <a:r>
              <a:rPr lang="en-US" dirty="0"/>
              <a:t>Threatened to pull out of NAFTA</a:t>
            </a:r>
          </a:p>
          <a:p>
            <a:pPr lvl="2"/>
            <a:r>
              <a:rPr lang="en-US" dirty="0"/>
              <a:t>Initiated “Renegotiation”</a:t>
            </a:r>
          </a:p>
          <a:p>
            <a:pPr lvl="2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939642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Outlook Conference:  Trump Trade Timeline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/>
              <a:t>These slides will list only actions actually completed.  Most had plans and threats announced in the days and weeks beforehand.</a:t>
            </a:r>
          </a:p>
          <a:p>
            <a:pPr eaLnBrk="1" hangingPunct="1">
              <a:buFontTx/>
              <a:buNone/>
            </a:pPr>
            <a:r>
              <a:rPr lang="en-US" dirty="0"/>
              <a:t>See </a:t>
            </a:r>
            <a:r>
              <a:rPr lang="en-US" dirty="0" err="1"/>
              <a:t>Bown</a:t>
            </a:r>
            <a:r>
              <a:rPr lang="en-US" dirty="0"/>
              <a:t> and Kolb (Peterson Institute) for much of this</a:t>
            </a:r>
          </a:p>
          <a:p>
            <a:pPr eaLnBrk="1" hangingPunct="1">
              <a:buFontTx/>
              <a:buNone/>
            </a:pPr>
            <a:r>
              <a:rPr lang="en-US" dirty="0"/>
              <a:t>	(Bibliography at end)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marL="0" indent="0" eaLnBrk="1" hangingPunct="1">
              <a:buNone/>
            </a:pPr>
            <a:endParaRPr lang="en-US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0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 Trade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According to Barfield (AEI), Trump has said</a:t>
            </a:r>
          </a:p>
          <a:p>
            <a:pPr lvl="1"/>
            <a:r>
              <a:rPr lang="en-US" dirty="0"/>
              <a:t>“The WTO is designed by the rest of the world to screw the United States”</a:t>
            </a:r>
          </a:p>
          <a:p>
            <a:pPr lvl="1"/>
            <a:r>
              <a:rPr lang="en-US" dirty="0"/>
              <a:t>“We are going to renegotiate (the WTO agreement) or we are going to pull out”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33133435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Outlook Conference:  Trump Trade Timeline</a:t>
            </a:r>
          </a:p>
        </p:txBody>
      </p:sp>
      <p:sp>
        <p:nvSpPr>
          <p:cNvPr id="747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World Trade Organization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 dirty="0"/>
              <a:t>Oct 25, 2017, on Fox interview with Lou Dobbs:</a:t>
            </a:r>
          </a:p>
          <a:p>
            <a:pPr lvl="1"/>
            <a:r>
              <a:rPr lang="en-US" sz="2200" dirty="0"/>
              <a:t>“We lose the lawsuits, almost all of the lawsuits … within the WTO”</a:t>
            </a:r>
          </a:p>
          <a:p>
            <a:pPr eaLnBrk="1" hangingPunct="1"/>
            <a:r>
              <a:rPr lang="en-US" sz="2800" dirty="0"/>
              <a:t> </a:t>
            </a:r>
            <a:r>
              <a:rPr lang="en-US" sz="2400" dirty="0"/>
              <a:t>In fact, like other countries, US </a:t>
            </a:r>
          </a:p>
          <a:p>
            <a:pPr lvl="1"/>
            <a:r>
              <a:rPr lang="en-US" sz="2000" dirty="0"/>
              <a:t>Wins most of the cases it brings</a:t>
            </a:r>
          </a:p>
          <a:p>
            <a:pPr lvl="1"/>
            <a:r>
              <a:rPr lang="en-US" sz="2000" dirty="0"/>
              <a:t>Loses most the cases brought against it</a:t>
            </a:r>
          </a:p>
          <a:p>
            <a:r>
              <a:rPr lang="en-US" sz="2400" dirty="0"/>
              <a:t>Since 1995, in all cases complainant has won 90%</a:t>
            </a:r>
          </a:p>
          <a:p>
            <a:pPr lvl="1"/>
            <a:r>
              <a:rPr lang="en-US" sz="2000" dirty="0"/>
              <a:t>As complainant, US has won 91%</a:t>
            </a:r>
          </a:p>
          <a:p>
            <a:pPr lvl="1"/>
            <a:r>
              <a:rPr lang="en-US" sz="2000" dirty="0"/>
              <a:t>As respondent, US has lost 89%</a:t>
            </a:r>
          </a:p>
          <a:p>
            <a:r>
              <a:rPr lang="en-US" sz="2400" dirty="0"/>
              <a:t>But…US has been respondent much more than complainant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03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6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 Trade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Trump’s actions threaten the WTO</a:t>
            </a:r>
          </a:p>
          <a:p>
            <a:pPr lvl="1"/>
            <a:r>
              <a:rPr lang="en-US" dirty="0"/>
              <a:t>The legality in the WTO of his tariffs on metals and on China are questionable</a:t>
            </a:r>
          </a:p>
          <a:p>
            <a:pPr lvl="1"/>
            <a:r>
              <a:rPr lang="en-US" dirty="0"/>
              <a:t>He has provoked others to retaliate, also in violation of WTO commitments</a:t>
            </a:r>
          </a:p>
          <a:p>
            <a:pPr lvl="1"/>
            <a:r>
              <a:rPr lang="en-US" dirty="0"/>
              <a:t>In addition, he is blocking appointments to the WTO’s “Appellate Body.” This will soon render it powerless in disputes.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26345288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 Trade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Trump pull out of the WTO?</a:t>
            </a:r>
          </a:p>
          <a:p>
            <a:pPr lvl="1"/>
            <a:r>
              <a:rPr lang="en-US" dirty="0"/>
              <a:t>Probably not.  Congress would have to change legislation</a:t>
            </a:r>
          </a:p>
          <a:p>
            <a:r>
              <a:rPr lang="en-US" dirty="0"/>
              <a:t>But Trump can undermine the WTO</a:t>
            </a:r>
          </a:p>
          <a:p>
            <a:pPr lvl="1"/>
            <a:r>
              <a:rPr lang="en-US" dirty="0"/>
              <a:t>By refusing to allow the appointment of new judges on Appellate Body</a:t>
            </a:r>
          </a:p>
          <a:p>
            <a:pPr lvl="1"/>
            <a:r>
              <a:rPr lang="en-US" dirty="0"/>
              <a:t>By claiming decisions are invalid</a:t>
            </a:r>
          </a:p>
          <a:p>
            <a:pPr lvl="1"/>
            <a:r>
              <a:rPr lang="en-US" dirty="0"/>
              <a:t>By not engaging in WTO negotiations</a:t>
            </a:r>
          </a:p>
          <a:p>
            <a:pPr lvl="1"/>
            <a:r>
              <a:rPr lang="en-US" dirty="0"/>
              <a:t>By ignoring its rules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19509880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Bibliography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Barfield, Claude,  "The weekly trade merry-go-round: Trump wants to withdraw from the WTO," </a:t>
            </a:r>
            <a:r>
              <a:rPr lang="en-US" sz="1800" i="1" dirty="0" err="1"/>
              <a:t>AEIdeas</a:t>
            </a:r>
            <a:r>
              <a:rPr lang="en-US" sz="1800" dirty="0"/>
              <a:t>, American Enterprise Institute, July 2, 2018.</a:t>
            </a:r>
          </a:p>
          <a:p>
            <a:r>
              <a:rPr lang="en-US" sz="1800" dirty="0" err="1"/>
              <a:t>Bown</a:t>
            </a:r>
            <a:r>
              <a:rPr lang="en-US" sz="1800" dirty="0"/>
              <a:t>, Chad P. and Melina Kolb, "Trump's Trade War Timeline: An Up-to-Date Guide," </a:t>
            </a:r>
            <a:r>
              <a:rPr lang="en-US" sz="1800" i="1" dirty="0"/>
              <a:t>Trade and Investment Policy Watch</a:t>
            </a:r>
            <a:r>
              <a:rPr lang="en-US" sz="1800" dirty="0"/>
              <a:t>, Peterson Institute of International Economics, August 23, 2018 (but watch for updates).</a:t>
            </a:r>
          </a:p>
          <a:p>
            <a:r>
              <a:rPr lang="en-US" sz="1800" dirty="0"/>
              <a:t>Mitchell, Tom, "Trump's tariffs prove tougher obstacle than China expected," </a:t>
            </a:r>
            <a:r>
              <a:rPr lang="en-US" sz="1800" i="1" dirty="0"/>
              <a:t>Financial Times</a:t>
            </a:r>
            <a:r>
              <a:rPr lang="en-US" sz="1800" dirty="0"/>
              <a:t>, August 12, 2018.</a:t>
            </a:r>
          </a:p>
          <a:p>
            <a:r>
              <a:rPr lang="en-US" sz="1800" dirty="0"/>
              <a:t>Schlesinger, Jacob M. and Erin </a:t>
            </a:r>
            <a:r>
              <a:rPr lang="en-US" sz="1800" dirty="0" err="1"/>
              <a:t>Ailworth</a:t>
            </a:r>
            <a:r>
              <a:rPr lang="en-US" sz="1800" dirty="0"/>
              <a:t>, "U.S. Imposes New Tariffs, Ramping Up 'America First' Trade Policy," </a:t>
            </a:r>
            <a:r>
              <a:rPr lang="en-US" sz="1800" i="1" dirty="0"/>
              <a:t>Wall Street Journal</a:t>
            </a:r>
            <a:r>
              <a:rPr lang="en-US" sz="1800" dirty="0"/>
              <a:t>, January 22, 2018.</a:t>
            </a:r>
          </a:p>
          <a:p>
            <a:r>
              <a:rPr lang="en-US" sz="1800" dirty="0"/>
              <a:t>Ward, Alex, " 'A semi-truce': Trump makes an EU deal to avoid a trade war," </a:t>
            </a:r>
            <a:r>
              <a:rPr lang="en-US" sz="1800" i="1" dirty="0"/>
              <a:t>Vox</a:t>
            </a:r>
            <a:r>
              <a:rPr lang="en-US" sz="1800" dirty="0"/>
              <a:t>, July 25, 2018.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Outlook Conference:  Trump Trade Timeline</a:t>
            </a:r>
          </a:p>
        </p:txBody>
      </p:sp>
    </p:spTree>
    <p:extLst>
      <p:ext uri="{BB962C8B-B14F-4D97-AF65-F5344CB8AC3E}">
        <p14:creationId xmlns:p14="http://schemas.microsoft.com/office/powerpoint/2010/main" val="278122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Outlook Conference:  Trump Trade Timeline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Jan 23, 2017:  Trump pulls out of the TPP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TPP = Trans-Pacific Partnership = Free Trade Agreement among 12 countries</a:t>
            </a:r>
          </a:p>
          <a:p>
            <a:pPr lvl="2" eaLnBrk="1" hangingPunct="1"/>
            <a:r>
              <a:rPr lang="en-US" sz="1800" dirty="0">
                <a:ea typeface="ＭＳ Ｐゴシック" pitchFamily="-109" charset="-128"/>
                <a:cs typeface="ＭＳ Ｐゴシック" pitchFamily="-109" charset="-128"/>
              </a:rPr>
              <a:t>Including Japan, Canada, Mexico</a:t>
            </a:r>
          </a:p>
          <a:p>
            <a:pPr lvl="2" eaLnBrk="1" hangingPunct="1"/>
            <a:r>
              <a:rPr lang="en-US" sz="1800" dirty="0">
                <a:ea typeface="ＭＳ Ｐゴシック" pitchFamily="-109" charset="-128"/>
                <a:cs typeface="ＭＳ Ｐゴシック" pitchFamily="-109" charset="-128"/>
              </a:rPr>
              <a:t>NOT including China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(Other 11 countries later went ahead without US)</a:t>
            </a:r>
          </a:p>
          <a:p>
            <a:pPr lvl="2" eaLnBrk="1" hangingPunct="1"/>
            <a:r>
              <a:rPr lang="en-US" sz="1600" dirty="0">
                <a:ea typeface="ＭＳ Ｐゴシック" pitchFamily="-109" charset="-128"/>
                <a:cs typeface="ＭＳ Ｐゴシック" pitchFamily="-109" charset="-128"/>
              </a:rPr>
              <a:t>Australia just (Oct 31) became 6</a:t>
            </a:r>
            <a:r>
              <a:rPr lang="en-US" sz="1600" baseline="30000" dirty="0">
                <a:ea typeface="ＭＳ Ｐゴシック" pitchFamily="-109" charset="-128"/>
                <a:cs typeface="ＭＳ Ｐゴシック" pitchFamily="-109" charset="-128"/>
              </a:rPr>
              <a:t>th</a:t>
            </a:r>
            <a:r>
              <a:rPr lang="en-US" sz="1600" dirty="0">
                <a:ea typeface="ＭＳ Ｐゴシック" pitchFamily="-109" charset="-128"/>
                <a:cs typeface="ＭＳ Ｐゴシック" pitchFamily="-109" charset="-128"/>
              </a:rPr>
              <a:t> to ratify it</a:t>
            </a:r>
          </a:p>
          <a:p>
            <a:pPr lvl="2" eaLnBrk="1" hangingPunct="1"/>
            <a:r>
              <a:rPr lang="en-US" sz="1600" dirty="0">
                <a:ea typeface="ＭＳ Ｐゴシック" pitchFamily="-109" charset="-128"/>
                <a:cs typeface="ＭＳ Ｐゴシック" pitchFamily="-109" charset="-128"/>
              </a:rPr>
              <a:t>It will enter into force Dec 30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13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Outlook Conference:  Trump Trade Timeline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23, 2017:  Trump pulls out of the TPP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Mar 31, 2017:  Two Executive Orders</a:t>
            </a:r>
          </a:p>
          <a:p>
            <a:pPr lvl="1" eaLnBrk="1" hangingPunct="1"/>
            <a:r>
              <a:rPr lang="en-US" sz="2000" dirty="0"/>
              <a:t>“Enhanced AD/CVD Collection &amp; Enforcement Executive Order”</a:t>
            </a:r>
          </a:p>
          <a:p>
            <a:pPr lvl="1" eaLnBrk="1" hangingPunct="1"/>
            <a:r>
              <a:rPr lang="en-US" sz="2000" dirty="0"/>
              <a:t>“Omnibus Report On Significant Trade Deficits”</a:t>
            </a: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14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Outlook Conference:  Trump Trade Timeline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23, 2017:  Trump pulls out of the TPP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Mar 31, 2017:  Two Executive Orders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Apr 24, 2017:  Tariffs on Canada Softwood Lumber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WTO-legal response to Canadian subsidies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Case had been initiated under Obama</a:t>
            </a: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63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Outlook Conference:  Trump Trade Timeline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23, 2017:  Trump pulls out of the TPP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Mar 31, 2017:  Two Executive Orders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Apr 24, 2017:  Tariffs on Canada Softwood Lumber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May 18, 2017:  NAFTA Renegotiation Begins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NAFTA = North American Free Trade Agreement among US, Canada, and Mexico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More on this below</a:t>
            </a: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45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Outlook Conference:  Trump Trade Timeline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Mar 31, 2017:  Two Executive Orders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Apr 24, 2017:  Tariffs on Canada Softwood Lumber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May 18, 2017:  NAFTA Renegotiation Begins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Oct 5, 2017:  Talks to amend KORUS begin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KORUS = FTA of US and South Korea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In force since 2012</a:t>
            </a: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73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Outlook Conference:  Trump Trade Timeline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Apr 24, 2017:  Tariffs on Canada Softwood Lumber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May 18, 2017:  NAFTA Renegotiation Begins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Oct 5, 2017:  Talks to amend KORUS begin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Jan 22, 2018:  Safeguard tariffs</a:t>
            </a:r>
          </a:p>
          <a:p>
            <a:pPr lvl="1"/>
            <a:r>
              <a:rPr lang="en-US" sz="2000" dirty="0"/>
              <a:t>30% on solar panels</a:t>
            </a:r>
          </a:p>
          <a:p>
            <a:pPr lvl="1"/>
            <a:r>
              <a:rPr lang="en-US" sz="2000" dirty="0"/>
              <a:t>50% on washing machines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35278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76533</TotalTime>
  <Words>2323</Words>
  <Application>Microsoft Macintosh PowerPoint</Application>
  <PresentationFormat>On-screen Show (4:3)</PresentationFormat>
  <Paragraphs>347</Paragraphs>
  <Slides>34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ＭＳ Ｐゴシック</vt:lpstr>
      <vt:lpstr>Arial</vt:lpstr>
      <vt:lpstr>Default Design</vt:lpstr>
      <vt:lpstr>For presentation to Economic Outlook Conference November 15, 2018</vt:lpstr>
      <vt:lpstr>Trump’s Trade Strategy</vt:lpstr>
      <vt:lpstr>Trump’s Trade Actions</vt:lpstr>
      <vt:lpstr>Trump’s Trade Actions</vt:lpstr>
      <vt:lpstr>Trump’s Trade Actions</vt:lpstr>
      <vt:lpstr>Trump’s Trade Actions</vt:lpstr>
      <vt:lpstr>Trump’s Trade Actions</vt:lpstr>
      <vt:lpstr>Trump’s Trade Actions</vt:lpstr>
      <vt:lpstr>Trump’s Trade Actions</vt:lpstr>
      <vt:lpstr>Safeguards</vt:lpstr>
      <vt:lpstr>Safeguards</vt:lpstr>
      <vt:lpstr>Trump’s Trade Actions</vt:lpstr>
      <vt:lpstr>National Security</vt:lpstr>
      <vt:lpstr>National Security</vt:lpstr>
      <vt:lpstr>National Security</vt:lpstr>
      <vt:lpstr>National Security</vt:lpstr>
      <vt:lpstr>National Security</vt:lpstr>
      <vt:lpstr>China</vt:lpstr>
      <vt:lpstr>Trump’s Trade Actions</vt:lpstr>
      <vt:lpstr>China</vt:lpstr>
      <vt:lpstr>China</vt:lpstr>
      <vt:lpstr>China</vt:lpstr>
      <vt:lpstr>China</vt:lpstr>
      <vt:lpstr>Trade War – Who Wins?</vt:lpstr>
      <vt:lpstr>Trump’s Trade Actions</vt:lpstr>
      <vt:lpstr>Trump’s Trade Actions</vt:lpstr>
      <vt:lpstr>NAFTA</vt:lpstr>
      <vt:lpstr>NAFTA</vt:lpstr>
      <vt:lpstr>NAFTA</vt:lpstr>
      <vt:lpstr>World Trade Organization</vt:lpstr>
      <vt:lpstr>World Trade Organization</vt:lpstr>
      <vt:lpstr>World Trade Organization</vt:lpstr>
      <vt:lpstr>World Trade Organization</vt:lpstr>
      <vt:lpstr>Bibliography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Microsoft Office User</cp:lastModifiedBy>
  <cp:revision>283</cp:revision>
  <cp:lastPrinted>2017-09-21T01:03:25Z</cp:lastPrinted>
  <dcterms:created xsi:type="dcterms:W3CDTF">2011-01-03T19:29:08Z</dcterms:created>
  <dcterms:modified xsi:type="dcterms:W3CDTF">2018-11-07T18:47:32Z</dcterms:modified>
</cp:coreProperties>
</file>